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8" r:id="rId3"/>
    <p:sldId id="269" r:id="rId4"/>
    <p:sldId id="278" r:id="rId5"/>
    <p:sldId id="281" r:id="rId6"/>
    <p:sldId id="282" r:id="rId7"/>
    <p:sldId id="280" r:id="rId8"/>
    <p:sldId id="283" r:id="rId9"/>
    <p:sldId id="276" r:id="rId10"/>
    <p:sldId id="267" r:id="rId11"/>
  </p:sldIdLst>
  <p:sldSz cx="12192000" cy="6858000"/>
  <p:notesSz cx="6858000" cy="9144000"/>
  <p:embeddedFontLst>
    <p:embeddedFont>
      <p:font typeface="Barlow" pitchFamily="2" charset="77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ontserrat" pitchFamily="2" charset="77"/>
      <p:regular r:id="rId21"/>
      <p:bold r:id="rId22"/>
      <p:italic r:id="rId23"/>
      <p:boldItalic r:id="rId24"/>
    </p:embeddedFont>
    <p:embeddedFont>
      <p:font typeface="Montserrat ExtraLight" panose="020F0302020204030204" pitchFamily="34" charset="0"/>
      <p:regular r:id="rId25"/>
      <p:bold r:id=""/>
      <p:italic r:id="rId26"/>
      <p:boldItalic r:id="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iI3z/9rfQR0I/r2aO+kbHH58gB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627231"/>
    <a:srgbClr val="F1EA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3"/>
    <p:restoredTop sz="94761"/>
  </p:normalViewPr>
  <p:slideViewPr>
    <p:cSldViewPr snapToGrid="0">
      <p:cViewPr>
        <p:scale>
          <a:sx n="110" d="100"/>
          <a:sy n="110" d="100"/>
        </p:scale>
        <p:origin x="2456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35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2.png>
</file>

<file path=ppt/media/image3.png>
</file>

<file path=ppt/media/image4.sv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" name="Google Shape;2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"explore expectations and norms in the worlds of print and audio journalism, including what sources can ask for and should do before accepting interview requests"</a:t>
            </a:r>
            <a:endParaRPr/>
          </a:p>
        </p:txBody>
      </p:sp>
      <p:sp>
        <p:nvSpPr>
          <p:cNvPr id="26" name="Google Shape;26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0420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7c0345978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7c03459789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17c03459789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49591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3745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2000" rIns="0" bIns="0" anchor="b" anchorCtr="0">
            <a:noAutofit/>
          </a:bodyPr>
          <a:lstStyle>
            <a:lvl1pPr lvl="0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15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5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5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5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est blank">
  <p:cSld name="Darkest blank">
    <p:bg>
      <p:bgPr>
        <a:solidFill>
          <a:srgbClr val="00222B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ark background">
  <p:cSld name="Dark background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ually blank">
  <p:cSld name="Actually blank">
    <p:bg>
      <p:bgPr>
        <a:solidFill>
          <a:srgbClr val="0E313A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ghtest blank">
  <p:cSld name="Lightest blank">
    <p:bg>
      <p:bgPr>
        <a:solidFill>
          <a:srgbClr val="234F5B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dient Blank" type="tx">
  <p:cSld name="TITLE_AND_BODY">
    <p:bg>
      <p:bgPr>
        <a:gradFill>
          <a:gsLst>
            <a:gs pos="0">
              <a:srgbClr val="2B545F"/>
            </a:gs>
            <a:gs pos="100000">
              <a:srgbClr val="1D383F"/>
            </a:gs>
          </a:gsLst>
          <a:lin ang="16200000" scaled="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620486" y="671286"/>
            <a:ext cx="11168743" cy="2004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92000" rIns="0" bIns="0" anchor="t" anchorCtr="0">
            <a:noAutofit/>
          </a:bodyPr>
          <a:lstStyle>
            <a:lvl1pPr marR="0" lvl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950"/>
              <a:buFont typeface="Arial"/>
              <a:buNone/>
              <a:defRPr sz="995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620486" y="1825625"/>
            <a:ext cx="11168743" cy="4586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88">
          <p15:clr>
            <a:srgbClr val="F26B43"/>
          </p15:clr>
        </p15:guide>
        <p15:guide id="4" orient="horz" pos="4032">
          <p15:clr>
            <a:srgbClr val="F26B43"/>
          </p15:clr>
        </p15:guide>
        <p15:guide id="5" pos="480">
          <p15:clr>
            <a:srgbClr val="F26B43"/>
          </p15:clr>
        </p15:guide>
        <p15:guide id="6" pos="7200">
          <p15:clr>
            <a:srgbClr val="F26B43"/>
          </p15:clr>
        </p15:guide>
        <p15:guide id="7" pos="3385">
          <p15:clr>
            <a:srgbClr val="F26B43"/>
          </p15:clr>
        </p15:guide>
        <p15:guide id="8" pos="4272">
          <p15:clr>
            <a:srgbClr val="F26B43"/>
          </p15:clr>
        </p15:guide>
        <p15:guide id="9">
          <p15:clr>
            <a:srgbClr val="F26B43"/>
          </p15:clr>
        </p15:guide>
        <p15:guide id="10" pos="7680">
          <p15:clr>
            <a:srgbClr val="F26B43"/>
          </p15:clr>
        </p15:guide>
        <p15:guide id="11" orient="horz">
          <p15:clr>
            <a:srgbClr val="F26B43"/>
          </p15:clr>
        </p15:guide>
        <p15:guide id="12" orient="horz" pos="4320">
          <p15:clr>
            <a:srgbClr val="F26B43"/>
          </p15:clr>
        </p15:guide>
        <p15:guide id="13" pos="1008">
          <p15:clr>
            <a:srgbClr val="F26B43"/>
          </p15:clr>
        </p15:guide>
        <p15:guide id="14" pos="6600">
          <p15:clr>
            <a:srgbClr val="F26B43"/>
          </p15:clr>
        </p15:guide>
        <p15:guide id="15" orient="horz" pos="3528">
          <p15:clr>
            <a:srgbClr val="F26B43"/>
          </p15:clr>
        </p15:guide>
        <p15:guide id="16" orient="horz" pos="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6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"/>
          <p:cNvSpPr/>
          <p:nvPr/>
        </p:nvSpPr>
        <p:spPr>
          <a:xfrm>
            <a:off x="-29028" y="-59197"/>
            <a:ext cx="4049486" cy="6946227"/>
          </a:xfrm>
          <a:custGeom>
            <a:avLst/>
            <a:gdLst/>
            <a:ahLst/>
            <a:cxnLst/>
            <a:rect l="l" t="t" r="r" b="b"/>
            <a:pathLst>
              <a:path w="4049486" h="7537861" extrusionOk="0">
                <a:moveTo>
                  <a:pt x="14515" y="0"/>
                </a:moveTo>
                <a:lnTo>
                  <a:pt x="4049486" y="16987"/>
                </a:lnTo>
                <a:lnTo>
                  <a:pt x="1146628" y="7537861"/>
                </a:lnTo>
                <a:lnTo>
                  <a:pt x="0" y="7528290"/>
                </a:lnTo>
                <a:cubicBezTo>
                  <a:pt x="4838" y="5018860"/>
                  <a:pt x="9677" y="2509430"/>
                  <a:pt x="145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" name="Google Shape;29;p1"/>
          <p:cNvPicPr preferRelativeResize="0"/>
          <p:nvPr/>
        </p:nvPicPr>
        <p:blipFill rotWithShape="1">
          <a:blip>
            <a:alphaModFix/>
          </a:blip>
          <a:srcRect t="5132" r="17325" b="28625"/>
          <a:stretch/>
        </p:blipFill>
        <p:spPr>
          <a:xfrm>
            <a:off x="-1868714" y="-59198"/>
            <a:ext cx="7206343" cy="6917198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1"/>
          <p:cNvSpPr txBox="1"/>
          <p:nvPr/>
        </p:nvSpPr>
        <p:spPr>
          <a:xfrm>
            <a:off x="4180114" y="863682"/>
            <a:ext cx="7692572" cy="4944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</a:t>
            </a:r>
            <a:r>
              <a:rPr lang="en-US" sz="6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VISUALIZATION</a:t>
            </a:r>
            <a:endParaRPr sz="7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6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with Maryam Zaringhalam 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6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and Francisco Guerrero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60">
                <a:solidFill>
                  <a:schemeClr val="accent2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facilitated by Liz Neeley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9"/>
          <p:cNvSpPr txBox="1"/>
          <p:nvPr/>
        </p:nvSpPr>
        <p:spPr>
          <a:xfrm>
            <a:off x="354330" y="217170"/>
            <a:ext cx="10104120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TEXT FACE – Barlow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COLOR PALETTE HEX CODES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	Darkest - #0E313A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	Dark - #234F5B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	Medium - #3A707F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	Light - #9ECCC6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	Lightest - #CFE5E2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	Pink - #FF9E80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	Red - #F75848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F20DC5-7B2D-5AE0-C350-9AF80A231A04}"/>
              </a:ext>
            </a:extLst>
          </p:cNvPr>
          <p:cNvSpPr/>
          <p:nvPr/>
        </p:nvSpPr>
        <p:spPr>
          <a:xfrm>
            <a:off x="4186106" y="2399251"/>
            <a:ext cx="3707933" cy="17113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Google Shape;114;p6"/>
          <p:cNvSpPr/>
          <p:nvPr/>
        </p:nvSpPr>
        <p:spPr>
          <a:xfrm>
            <a:off x="4186106" y="1178652"/>
            <a:ext cx="3707933" cy="4160941"/>
          </a:xfrm>
          <a:prstGeom prst="upDownArrow">
            <a:avLst>
              <a:gd name="adj1" fmla="val 36353"/>
              <a:gd name="adj2" fmla="val 33059"/>
            </a:avLst>
          </a:prstGeom>
          <a:solidFill>
            <a:schemeClr val="accent2"/>
          </a:solidFill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6"/>
          <p:cNvSpPr txBox="1"/>
          <p:nvPr/>
        </p:nvSpPr>
        <p:spPr>
          <a:xfrm>
            <a:off x="1194545" y="-77401"/>
            <a:ext cx="9886800" cy="65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FORM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0" dirty="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D</a:t>
            </a:r>
            <a:r>
              <a:rPr lang="en-US" sz="14000" dirty="0">
                <a:solidFill>
                  <a:schemeClr val="tx2">
                    <a:lumMod val="10000"/>
                  </a:schemeClr>
                </a:solidFill>
                <a:latin typeface="Barlow"/>
                <a:ea typeface="Barlow"/>
                <a:cs typeface="Barlow"/>
                <a:sym typeface="Barlow"/>
              </a:rPr>
              <a:t>E</a:t>
            </a:r>
            <a:r>
              <a:rPr lang="en-US" sz="14000" dirty="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SI</a:t>
            </a:r>
            <a:r>
              <a:rPr lang="en-US" sz="14000" dirty="0">
                <a:solidFill>
                  <a:schemeClr val="tx2">
                    <a:lumMod val="10000"/>
                  </a:schemeClr>
                </a:solidFill>
                <a:latin typeface="Barlow"/>
                <a:ea typeface="Barlow"/>
                <a:cs typeface="Barlow"/>
                <a:sym typeface="Barlow"/>
              </a:rPr>
              <a:t>G</a:t>
            </a:r>
            <a:r>
              <a:rPr lang="en-US" sz="14000" dirty="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N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7000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FUNCTION</a:t>
            </a:r>
            <a:endParaRPr sz="7000" dirty="0"/>
          </a:p>
        </p:txBody>
      </p:sp>
    </p:spTree>
    <p:extLst>
      <p:ext uri="{BB962C8B-B14F-4D97-AF65-F5344CB8AC3E}">
        <p14:creationId xmlns:p14="http://schemas.microsoft.com/office/powerpoint/2010/main" val="1677051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erial view of beach and trees">
            <a:extLst>
              <a:ext uri="{FF2B5EF4-FFF2-40B4-BE49-F238E27FC236}">
                <a16:creationId xmlns:a16="http://schemas.microsoft.com/office/drawing/2014/main" id="{C4F233F2-04C6-CAB3-7CED-38DA13FF1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5952"/>
            <a:ext cx="12202604" cy="685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449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7c03459789_0_7"/>
          <p:cNvSpPr txBox="1"/>
          <p:nvPr/>
        </p:nvSpPr>
        <p:spPr>
          <a:xfrm>
            <a:off x="1152600" y="2052888"/>
            <a:ext cx="9886800" cy="2751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RELATIVE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lt1"/>
                </a:solidFill>
                <a:latin typeface="Barlow"/>
                <a:sym typeface="Barlow"/>
              </a:rPr>
              <a:t>POSITIONS</a:t>
            </a:r>
            <a:endParaRPr sz="9600" dirty="0"/>
          </a:p>
        </p:txBody>
      </p:sp>
    </p:spTree>
    <p:extLst>
      <p:ext uri="{BB962C8B-B14F-4D97-AF65-F5344CB8AC3E}">
        <p14:creationId xmlns:p14="http://schemas.microsoft.com/office/powerpoint/2010/main" val="3803386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erial view of beach and trees">
            <a:extLst>
              <a:ext uri="{FF2B5EF4-FFF2-40B4-BE49-F238E27FC236}">
                <a16:creationId xmlns:a16="http://schemas.microsoft.com/office/drawing/2014/main" id="{C4F233F2-04C6-CAB3-7CED-38DA13FF1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" y="5952"/>
            <a:ext cx="12196921" cy="6848856"/>
          </a:xfrm>
          <a:prstGeom prst="rect">
            <a:avLst/>
          </a:prstGeom>
        </p:spPr>
      </p:pic>
      <p:sp>
        <p:nvSpPr>
          <p:cNvPr id="13" name="Google Shape;262;p7">
            <a:extLst>
              <a:ext uri="{FF2B5EF4-FFF2-40B4-BE49-F238E27FC236}">
                <a16:creationId xmlns:a16="http://schemas.microsoft.com/office/drawing/2014/main" id="{DEF8EDA1-6017-797C-6626-A95018ACA944}"/>
              </a:ext>
            </a:extLst>
          </p:cNvPr>
          <p:cNvSpPr txBox="1"/>
          <p:nvPr/>
        </p:nvSpPr>
        <p:spPr>
          <a:xfrm>
            <a:off x="103890" y="719865"/>
            <a:ext cx="1472345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tx2">
                    <a:lumMod val="10000"/>
                  </a:schemeClr>
                </a:solidFill>
                <a:latin typeface="Barlow"/>
                <a:ea typeface="Calibri"/>
                <a:cs typeface="Calibri"/>
                <a:sym typeface="Barlow"/>
              </a:rPr>
              <a:t>The </a:t>
            </a:r>
            <a:r>
              <a:rPr lang="en-US" sz="1800" b="1" i="1" dirty="0">
                <a:solidFill>
                  <a:schemeClr val="tx2">
                    <a:lumMod val="10000"/>
                  </a:schemeClr>
                </a:solidFill>
                <a:latin typeface="Barlow"/>
                <a:ea typeface="Calibri"/>
                <a:cs typeface="Calibri"/>
                <a:sym typeface="Barlow"/>
              </a:rPr>
              <a:t>Sea of Mysteries</a:t>
            </a:r>
            <a:endParaRPr sz="1800" b="1" i="1" dirty="0">
              <a:solidFill>
                <a:schemeClr val="tx2">
                  <a:lumMod val="1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262;p7">
            <a:extLst>
              <a:ext uri="{FF2B5EF4-FFF2-40B4-BE49-F238E27FC236}">
                <a16:creationId xmlns:a16="http://schemas.microsoft.com/office/drawing/2014/main" id="{469DB8C3-64CB-D3DD-88C7-6547BA93EBF2}"/>
              </a:ext>
            </a:extLst>
          </p:cNvPr>
          <p:cNvSpPr txBox="1"/>
          <p:nvPr/>
        </p:nvSpPr>
        <p:spPr>
          <a:xfrm>
            <a:off x="10780775" y="5699868"/>
            <a:ext cx="152003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bg1"/>
                </a:solidFill>
                <a:latin typeface="Barlow"/>
                <a:ea typeface="Calibri"/>
                <a:cs typeface="Calibri"/>
                <a:sym typeface="Barlow"/>
              </a:rPr>
              <a:t>The </a:t>
            </a:r>
            <a:r>
              <a:rPr lang="en-US" sz="1800" b="1" i="1" dirty="0">
                <a:solidFill>
                  <a:schemeClr val="bg1"/>
                </a:solidFill>
                <a:latin typeface="Barlow"/>
                <a:ea typeface="Calibri"/>
                <a:cs typeface="Calibri"/>
                <a:sym typeface="Barlow"/>
              </a:rPr>
              <a:t>Island of Knowledge</a:t>
            </a:r>
            <a:endParaRPr sz="1800" b="1" i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7C97124-9F72-DBD3-33F7-12FD9227B295}"/>
              </a:ext>
            </a:extLst>
          </p:cNvPr>
          <p:cNvSpPr/>
          <p:nvPr/>
        </p:nvSpPr>
        <p:spPr>
          <a:xfrm>
            <a:off x="358281" y="2366818"/>
            <a:ext cx="2068945" cy="2124364"/>
          </a:xfrm>
          <a:prstGeom prst="ellipse">
            <a:avLst/>
          </a:prstGeom>
          <a:solidFill>
            <a:schemeClr val="tx2"/>
          </a:solidFill>
          <a:ln w="2024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CBB2E17-DB87-1286-9AA9-71FC1F92C139}"/>
              </a:ext>
            </a:extLst>
          </p:cNvPr>
          <p:cNvSpPr/>
          <p:nvPr/>
        </p:nvSpPr>
        <p:spPr>
          <a:xfrm>
            <a:off x="10123055" y="2454563"/>
            <a:ext cx="2068945" cy="2124364"/>
          </a:xfrm>
          <a:prstGeom prst="ellipse">
            <a:avLst/>
          </a:prstGeom>
          <a:solidFill>
            <a:schemeClr val="tx2">
              <a:lumMod val="25000"/>
            </a:schemeClr>
          </a:solidFill>
          <a:ln w="2024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Female Profile with solid fill">
            <a:extLst>
              <a:ext uri="{FF2B5EF4-FFF2-40B4-BE49-F238E27FC236}">
                <a16:creationId xmlns:a16="http://schemas.microsoft.com/office/drawing/2014/main" id="{42F28EAF-74C5-F451-E9E8-D166939304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83090" y="2542309"/>
            <a:ext cx="1948873" cy="1948873"/>
          </a:xfrm>
          <a:prstGeom prst="rect">
            <a:avLst/>
          </a:prstGeom>
        </p:spPr>
      </p:pic>
      <p:pic>
        <p:nvPicPr>
          <p:cNvPr id="7" name="Graphic 6" descr="School boy with solid fill">
            <a:extLst>
              <a:ext uri="{FF2B5EF4-FFF2-40B4-BE49-F238E27FC236}">
                <a16:creationId xmlns:a16="http://schemas.microsoft.com/office/drawing/2014/main" id="{CDE9B9D8-930D-73AB-C22C-057EBA9F96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8317" y="2454564"/>
            <a:ext cx="1948872" cy="1948872"/>
          </a:xfrm>
          <a:prstGeom prst="rect">
            <a:avLst/>
          </a:prstGeom>
        </p:spPr>
      </p:pic>
      <p:sp>
        <p:nvSpPr>
          <p:cNvPr id="17" name="Google Shape;262;p7">
            <a:extLst>
              <a:ext uri="{FF2B5EF4-FFF2-40B4-BE49-F238E27FC236}">
                <a16:creationId xmlns:a16="http://schemas.microsoft.com/office/drawing/2014/main" id="{E3CD0FCE-B138-7E6E-F2B8-E8DB180E47BC}"/>
              </a:ext>
            </a:extLst>
          </p:cNvPr>
          <p:cNvSpPr txBox="1"/>
          <p:nvPr/>
        </p:nvSpPr>
        <p:spPr>
          <a:xfrm>
            <a:off x="10193206" y="1944500"/>
            <a:ext cx="193875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USER</a:t>
            </a:r>
            <a:endParaRPr sz="3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262;p7">
            <a:extLst>
              <a:ext uri="{FF2B5EF4-FFF2-40B4-BE49-F238E27FC236}">
                <a16:creationId xmlns:a16="http://schemas.microsoft.com/office/drawing/2014/main" id="{733A0B48-1BDE-3C25-4DBE-C26AA85F58FF}"/>
              </a:ext>
            </a:extLst>
          </p:cNvPr>
          <p:cNvSpPr txBox="1"/>
          <p:nvPr/>
        </p:nvSpPr>
        <p:spPr>
          <a:xfrm>
            <a:off x="358280" y="1856754"/>
            <a:ext cx="2068945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2">
                    <a:lumMod val="10000"/>
                  </a:schemeClr>
                </a:solidFill>
                <a:latin typeface="Barlow"/>
                <a:ea typeface="Barlow"/>
                <a:cs typeface="Barlow"/>
                <a:sym typeface="Barlow"/>
              </a:rPr>
              <a:t>DESIGNER</a:t>
            </a:r>
            <a:endParaRPr sz="3200" b="1" dirty="0">
              <a:solidFill>
                <a:schemeClr val="tx2">
                  <a:lumMod val="1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62;p7">
            <a:extLst>
              <a:ext uri="{FF2B5EF4-FFF2-40B4-BE49-F238E27FC236}">
                <a16:creationId xmlns:a16="http://schemas.microsoft.com/office/drawing/2014/main" id="{16C4A1A2-3AD9-10D7-158E-9963026FAA5C}"/>
              </a:ext>
            </a:extLst>
          </p:cNvPr>
          <p:cNvSpPr txBox="1"/>
          <p:nvPr/>
        </p:nvSpPr>
        <p:spPr>
          <a:xfrm>
            <a:off x="6448015" y="3978783"/>
            <a:ext cx="1689756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accent2"/>
                </a:solidFill>
                <a:latin typeface="Barlow"/>
                <a:ea typeface="Calibri"/>
                <a:cs typeface="Calibri"/>
                <a:sym typeface="Barlow"/>
              </a:rPr>
              <a:t>The 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chemeClr val="accent2"/>
                </a:solidFill>
                <a:latin typeface="Barlow"/>
                <a:ea typeface="Calibri"/>
                <a:cs typeface="Calibri"/>
                <a:sym typeface="Barlow"/>
              </a:rPr>
              <a:t>Shoreline 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chemeClr val="accent2"/>
                </a:solidFill>
                <a:latin typeface="Barlow"/>
                <a:ea typeface="Calibri"/>
                <a:cs typeface="Calibri"/>
                <a:sym typeface="Barlow"/>
              </a:rPr>
              <a:t>of 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chemeClr val="accent2"/>
                </a:solidFill>
                <a:latin typeface="Barlow"/>
                <a:ea typeface="Calibri"/>
                <a:cs typeface="Calibri"/>
                <a:sym typeface="Barlow"/>
              </a:rPr>
              <a:t>Wonder</a:t>
            </a:r>
            <a:endParaRPr sz="1800" b="1" i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62;p7">
            <a:extLst>
              <a:ext uri="{FF2B5EF4-FFF2-40B4-BE49-F238E27FC236}">
                <a16:creationId xmlns:a16="http://schemas.microsoft.com/office/drawing/2014/main" id="{2D0FBF37-445B-DFCD-2C4D-EC32B194378F}"/>
              </a:ext>
            </a:extLst>
          </p:cNvPr>
          <p:cNvSpPr txBox="1"/>
          <p:nvPr/>
        </p:nvSpPr>
        <p:spPr>
          <a:xfrm>
            <a:off x="4734196" y="3006161"/>
            <a:ext cx="3108048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2">
                    <a:lumMod val="10000"/>
                  </a:schemeClr>
                </a:solidFill>
                <a:latin typeface="Barlow"/>
                <a:ea typeface="Barlow"/>
                <a:cs typeface="Barlow"/>
                <a:sym typeface="Barlow"/>
              </a:rPr>
              <a:t>DATA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2">
                    <a:lumMod val="10000"/>
                  </a:schemeClr>
                </a:solidFill>
                <a:latin typeface="Barlow"/>
                <a:ea typeface="Calibri"/>
                <a:cs typeface="Calibri"/>
                <a:sym typeface="Barlow"/>
              </a:rPr>
              <a:t>VISUALIZATION</a:t>
            </a:r>
            <a:endParaRPr sz="3200" b="1" dirty="0">
              <a:solidFill>
                <a:schemeClr val="tx2">
                  <a:lumMod val="1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3958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erial view of beach and trees">
            <a:extLst>
              <a:ext uri="{FF2B5EF4-FFF2-40B4-BE49-F238E27FC236}">
                <a16:creationId xmlns:a16="http://schemas.microsoft.com/office/drawing/2014/main" id="{C4F233F2-04C6-CAB3-7CED-38DA13FF1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5952"/>
            <a:ext cx="12202604" cy="6852047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DDFD8C13-B548-0391-4957-25C82939A265}"/>
              </a:ext>
            </a:extLst>
          </p:cNvPr>
          <p:cNvSpPr/>
          <p:nvPr/>
        </p:nvSpPr>
        <p:spPr>
          <a:xfrm>
            <a:off x="358281" y="2366818"/>
            <a:ext cx="2068945" cy="2124364"/>
          </a:xfrm>
          <a:prstGeom prst="ellipse">
            <a:avLst/>
          </a:prstGeom>
          <a:solidFill>
            <a:schemeClr val="tx2"/>
          </a:solidFill>
          <a:ln w="2024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721805D-E18F-73EF-58AB-F7A70DA08A3B}"/>
              </a:ext>
            </a:extLst>
          </p:cNvPr>
          <p:cNvSpPr/>
          <p:nvPr/>
        </p:nvSpPr>
        <p:spPr>
          <a:xfrm>
            <a:off x="10123055" y="2454563"/>
            <a:ext cx="2068945" cy="2124364"/>
          </a:xfrm>
          <a:prstGeom prst="ellipse">
            <a:avLst/>
          </a:prstGeom>
          <a:solidFill>
            <a:schemeClr val="tx2">
              <a:lumMod val="25000"/>
            </a:schemeClr>
          </a:solidFill>
          <a:ln w="2024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Female Profile with solid fill">
            <a:extLst>
              <a:ext uri="{FF2B5EF4-FFF2-40B4-BE49-F238E27FC236}">
                <a16:creationId xmlns:a16="http://schemas.microsoft.com/office/drawing/2014/main" id="{0F4FA654-299C-C024-3D15-7E17B81C9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83090" y="2542309"/>
            <a:ext cx="1948873" cy="1948873"/>
          </a:xfrm>
          <a:prstGeom prst="rect">
            <a:avLst/>
          </a:prstGeom>
        </p:spPr>
      </p:pic>
      <p:pic>
        <p:nvPicPr>
          <p:cNvPr id="7" name="Graphic 6" descr="School boy with solid fill">
            <a:extLst>
              <a:ext uri="{FF2B5EF4-FFF2-40B4-BE49-F238E27FC236}">
                <a16:creationId xmlns:a16="http://schemas.microsoft.com/office/drawing/2014/main" id="{6404D8CE-660E-9193-271F-D084FA2D2E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8317" y="2454564"/>
            <a:ext cx="1948872" cy="1948872"/>
          </a:xfrm>
          <a:prstGeom prst="rect">
            <a:avLst/>
          </a:prstGeom>
        </p:spPr>
      </p:pic>
      <p:sp>
        <p:nvSpPr>
          <p:cNvPr id="17" name="Google Shape;262;p7">
            <a:extLst>
              <a:ext uri="{FF2B5EF4-FFF2-40B4-BE49-F238E27FC236}">
                <a16:creationId xmlns:a16="http://schemas.microsoft.com/office/drawing/2014/main" id="{93999E50-3406-E564-7495-A8132A4B1449}"/>
              </a:ext>
            </a:extLst>
          </p:cNvPr>
          <p:cNvSpPr txBox="1"/>
          <p:nvPr/>
        </p:nvSpPr>
        <p:spPr>
          <a:xfrm>
            <a:off x="10193206" y="1944500"/>
            <a:ext cx="193875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USER</a:t>
            </a:r>
            <a:endParaRPr sz="3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262;p7">
            <a:extLst>
              <a:ext uri="{FF2B5EF4-FFF2-40B4-BE49-F238E27FC236}">
                <a16:creationId xmlns:a16="http://schemas.microsoft.com/office/drawing/2014/main" id="{4ECC71DD-A46E-A9B7-933A-1EA5C84C2FE8}"/>
              </a:ext>
            </a:extLst>
          </p:cNvPr>
          <p:cNvSpPr txBox="1"/>
          <p:nvPr/>
        </p:nvSpPr>
        <p:spPr>
          <a:xfrm>
            <a:off x="358280" y="1856754"/>
            <a:ext cx="2068945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2">
                    <a:lumMod val="10000"/>
                  </a:schemeClr>
                </a:solidFill>
                <a:latin typeface="Barlow"/>
                <a:ea typeface="Barlow"/>
                <a:cs typeface="Barlow"/>
                <a:sym typeface="Barlow"/>
              </a:rPr>
              <a:t>DESIGNER</a:t>
            </a:r>
            <a:endParaRPr sz="3200" b="1" dirty="0">
              <a:solidFill>
                <a:schemeClr val="tx2">
                  <a:lumMod val="1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262;p7">
            <a:extLst>
              <a:ext uri="{FF2B5EF4-FFF2-40B4-BE49-F238E27FC236}">
                <a16:creationId xmlns:a16="http://schemas.microsoft.com/office/drawing/2014/main" id="{E36574A7-A60E-8F38-AEBB-3F098DA5284B}"/>
              </a:ext>
            </a:extLst>
          </p:cNvPr>
          <p:cNvSpPr txBox="1"/>
          <p:nvPr/>
        </p:nvSpPr>
        <p:spPr>
          <a:xfrm>
            <a:off x="10917944" y="719865"/>
            <a:ext cx="127405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tx2">
                    <a:lumMod val="10000"/>
                  </a:schemeClr>
                </a:solidFill>
                <a:latin typeface="Barlow"/>
                <a:ea typeface="Calibri"/>
                <a:cs typeface="Calibri"/>
                <a:sym typeface="Barlow"/>
              </a:rPr>
              <a:t>The </a:t>
            </a:r>
            <a:r>
              <a:rPr lang="en-US" sz="1800" b="1" i="1" dirty="0">
                <a:solidFill>
                  <a:schemeClr val="tx2">
                    <a:lumMod val="10000"/>
                  </a:schemeClr>
                </a:solidFill>
                <a:latin typeface="Barlow"/>
                <a:ea typeface="Calibri"/>
                <a:cs typeface="Calibri"/>
                <a:sym typeface="Barlow"/>
              </a:rPr>
              <a:t>Sea of Mysteries</a:t>
            </a:r>
            <a:endParaRPr sz="1800" b="1" i="1" dirty="0">
              <a:solidFill>
                <a:schemeClr val="tx2">
                  <a:lumMod val="1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62;p7">
            <a:extLst>
              <a:ext uri="{FF2B5EF4-FFF2-40B4-BE49-F238E27FC236}">
                <a16:creationId xmlns:a16="http://schemas.microsoft.com/office/drawing/2014/main" id="{B9515846-FD2D-3524-BDED-AF718B4A580E}"/>
              </a:ext>
            </a:extLst>
          </p:cNvPr>
          <p:cNvSpPr txBox="1"/>
          <p:nvPr/>
        </p:nvSpPr>
        <p:spPr>
          <a:xfrm>
            <a:off x="103890" y="5699868"/>
            <a:ext cx="193875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bg1"/>
                </a:solidFill>
                <a:latin typeface="Barlow"/>
                <a:ea typeface="Calibri"/>
                <a:cs typeface="Calibri"/>
                <a:sym typeface="Barlow"/>
              </a:rPr>
              <a:t>The </a:t>
            </a:r>
            <a:r>
              <a:rPr lang="en-US" sz="1800" b="1" i="1" dirty="0">
                <a:solidFill>
                  <a:schemeClr val="bg1"/>
                </a:solidFill>
                <a:latin typeface="Barlow"/>
                <a:ea typeface="Calibri"/>
                <a:cs typeface="Calibri"/>
                <a:sym typeface="Barlow"/>
              </a:rPr>
              <a:t>Island of Knowledge</a:t>
            </a:r>
            <a:endParaRPr sz="1800" b="1" i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62;p7">
            <a:extLst>
              <a:ext uri="{FF2B5EF4-FFF2-40B4-BE49-F238E27FC236}">
                <a16:creationId xmlns:a16="http://schemas.microsoft.com/office/drawing/2014/main" id="{FC2C0A30-82B5-37B8-16EE-C230B9183229}"/>
              </a:ext>
            </a:extLst>
          </p:cNvPr>
          <p:cNvSpPr txBox="1"/>
          <p:nvPr/>
        </p:nvSpPr>
        <p:spPr>
          <a:xfrm>
            <a:off x="4783584" y="4080291"/>
            <a:ext cx="1689756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accent2"/>
                </a:solidFill>
                <a:latin typeface="Barlow"/>
                <a:ea typeface="Calibri"/>
                <a:cs typeface="Calibri"/>
                <a:sym typeface="Barlow"/>
              </a:rPr>
              <a:t>The 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chemeClr val="accent2"/>
                </a:solidFill>
                <a:latin typeface="Barlow"/>
                <a:ea typeface="Calibri"/>
                <a:cs typeface="Calibri"/>
                <a:sym typeface="Barlow"/>
              </a:rPr>
              <a:t>Shoreline 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chemeClr val="accent2"/>
                </a:solidFill>
                <a:latin typeface="Barlow"/>
                <a:ea typeface="Calibri"/>
                <a:cs typeface="Calibri"/>
                <a:sym typeface="Barlow"/>
              </a:rPr>
              <a:t>of 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chemeClr val="accent2"/>
                </a:solidFill>
                <a:latin typeface="Barlow"/>
                <a:ea typeface="Calibri"/>
                <a:cs typeface="Calibri"/>
                <a:sym typeface="Barlow"/>
              </a:rPr>
              <a:t>Wonder</a:t>
            </a:r>
            <a:endParaRPr sz="1800" b="1" i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62;p7">
            <a:extLst>
              <a:ext uri="{FF2B5EF4-FFF2-40B4-BE49-F238E27FC236}">
                <a16:creationId xmlns:a16="http://schemas.microsoft.com/office/drawing/2014/main" id="{183180C8-73B9-196C-E468-7084BC9D6A23}"/>
              </a:ext>
            </a:extLst>
          </p:cNvPr>
          <p:cNvSpPr txBox="1"/>
          <p:nvPr/>
        </p:nvSpPr>
        <p:spPr>
          <a:xfrm>
            <a:off x="4734196" y="3006161"/>
            <a:ext cx="3108048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2">
                    <a:lumMod val="10000"/>
                  </a:schemeClr>
                </a:solidFill>
                <a:latin typeface="Barlow"/>
                <a:ea typeface="Barlow"/>
                <a:cs typeface="Barlow"/>
                <a:sym typeface="Barlow"/>
              </a:rPr>
              <a:t>DATA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2">
                    <a:lumMod val="10000"/>
                  </a:schemeClr>
                </a:solidFill>
                <a:latin typeface="Barlow"/>
                <a:ea typeface="Calibri"/>
                <a:cs typeface="Calibri"/>
                <a:sym typeface="Barlow"/>
              </a:rPr>
              <a:t>VISUALIZATION</a:t>
            </a:r>
            <a:endParaRPr sz="3200" b="1" dirty="0">
              <a:solidFill>
                <a:schemeClr val="tx2">
                  <a:lumMod val="1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4663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0FA33959-EBA1-54F1-B164-262B046D55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96" t="10654" r="11096" b="8647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Freeform 16">
            <a:extLst>
              <a:ext uri="{FF2B5EF4-FFF2-40B4-BE49-F238E27FC236}">
                <a16:creationId xmlns:a16="http://schemas.microsoft.com/office/drawing/2014/main" id="{F6344F9E-6B7C-BB5D-B100-71CAAB602105}"/>
              </a:ext>
            </a:extLst>
          </p:cNvPr>
          <p:cNvSpPr/>
          <p:nvPr/>
        </p:nvSpPr>
        <p:spPr>
          <a:xfrm>
            <a:off x="4694364" y="1487081"/>
            <a:ext cx="7552768" cy="4027922"/>
          </a:xfrm>
          <a:custGeom>
            <a:avLst/>
            <a:gdLst>
              <a:gd name="connsiteX0" fmla="*/ 7053940 w 7552768"/>
              <a:gd name="connsiteY0" fmla="*/ 237547 h 4027922"/>
              <a:gd name="connsiteX1" fmla="*/ 6046942 w 7552768"/>
              <a:gd name="connsiteY1" fmla="*/ 202823 h 4027922"/>
              <a:gd name="connsiteX2" fmla="*/ 4229717 w 7552768"/>
              <a:gd name="connsiteY2" fmla="*/ 225972 h 4027922"/>
              <a:gd name="connsiteX3" fmla="*/ 2898628 w 7552768"/>
              <a:gd name="connsiteY3" fmla="*/ 6053 h 4027922"/>
              <a:gd name="connsiteX4" fmla="*/ 1185575 w 7552768"/>
              <a:gd name="connsiteY4" fmla="*/ 503765 h 4027922"/>
              <a:gd name="connsiteX5" fmla="*/ 398497 w 7552768"/>
              <a:gd name="connsiteY5" fmla="*/ 1348716 h 4027922"/>
              <a:gd name="connsiteX6" fmla="*/ 16532 w 7552768"/>
              <a:gd name="connsiteY6" fmla="*/ 2552484 h 4027922"/>
              <a:gd name="connsiteX7" fmla="*/ 919358 w 7552768"/>
              <a:gd name="connsiteY7" fmla="*/ 4010894 h 4027922"/>
              <a:gd name="connsiteX8" fmla="*/ 3905626 w 7552768"/>
              <a:gd name="connsiteY8" fmla="*/ 3385861 h 4027922"/>
              <a:gd name="connsiteX9" fmla="*/ 6151114 w 7552768"/>
              <a:gd name="connsiteY9" fmla="*/ 3964595 h 4027922"/>
              <a:gd name="connsiteX10" fmla="*/ 7435904 w 7552768"/>
              <a:gd name="connsiteY10" fmla="*/ 3038620 h 4027922"/>
              <a:gd name="connsiteX11" fmla="*/ 7447479 w 7552768"/>
              <a:gd name="connsiteY11" fmla="*/ 1105648 h 4027922"/>
              <a:gd name="connsiteX12" fmla="*/ 7053940 w 7552768"/>
              <a:gd name="connsiteY12" fmla="*/ 237547 h 402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552768" h="4027922" fill="none" extrusionOk="0">
                <a:moveTo>
                  <a:pt x="7053940" y="237547"/>
                </a:moveTo>
                <a:cubicBezTo>
                  <a:pt x="6820517" y="87077"/>
                  <a:pt x="6046942" y="202823"/>
                  <a:pt x="6046942" y="202823"/>
                </a:cubicBezTo>
                <a:cubicBezTo>
                  <a:pt x="5623569" y="248137"/>
                  <a:pt x="4817809" y="283438"/>
                  <a:pt x="4229717" y="225972"/>
                </a:cubicBezTo>
                <a:cubicBezTo>
                  <a:pt x="3717121" y="191384"/>
                  <a:pt x="3420822" y="-66704"/>
                  <a:pt x="2898628" y="6053"/>
                </a:cubicBezTo>
                <a:cubicBezTo>
                  <a:pt x="2315329" y="34973"/>
                  <a:pt x="1580253" y="279890"/>
                  <a:pt x="1185575" y="503765"/>
                </a:cubicBezTo>
                <a:cubicBezTo>
                  <a:pt x="738632" y="736218"/>
                  <a:pt x="583180" y="989345"/>
                  <a:pt x="398497" y="1348716"/>
                </a:cubicBezTo>
                <a:cubicBezTo>
                  <a:pt x="213053" y="1647365"/>
                  <a:pt x="-122152" y="2071437"/>
                  <a:pt x="16532" y="2552484"/>
                </a:cubicBezTo>
                <a:cubicBezTo>
                  <a:pt x="214157" y="3022497"/>
                  <a:pt x="227130" y="3844827"/>
                  <a:pt x="919358" y="4010894"/>
                </a:cubicBezTo>
                <a:cubicBezTo>
                  <a:pt x="1647444" y="4130053"/>
                  <a:pt x="3085740" y="3324774"/>
                  <a:pt x="3905626" y="3385861"/>
                </a:cubicBezTo>
                <a:cubicBezTo>
                  <a:pt x="4726690" y="3294165"/>
                  <a:pt x="5535108" y="3998548"/>
                  <a:pt x="6151114" y="3964595"/>
                </a:cubicBezTo>
                <a:cubicBezTo>
                  <a:pt x="6820448" y="3908666"/>
                  <a:pt x="7285049" y="3585349"/>
                  <a:pt x="7435904" y="3038620"/>
                </a:cubicBezTo>
                <a:cubicBezTo>
                  <a:pt x="7642695" y="2548376"/>
                  <a:pt x="7469433" y="1535989"/>
                  <a:pt x="7447479" y="1105648"/>
                </a:cubicBezTo>
                <a:cubicBezTo>
                  <a:pt x="7355951" y="660359"/>
                  <a:pt x="7324023" y="393544"/>
                  <a:pt x="7053940" y="237547"/>
                </a:cubicBezTo>
                <a:close/>
              </a:path>
              <a:path w="7552768" h="4027922" stroke="0" extrusionOk="0">
                <a:moveTo>
                  <a:pt x="7053940" y="237547"/>
                </a:moveTo>
                <a:cubicBezTo>
                  <a:pt x="6820517" y="87076"/>
                  <a:pt x="6046943" y="202823"/>
                  <a:pt x="6046942" y="202823"/>
                </a:cubicBezTo>
                <a:cubicBezTo>
                  <a:pt x="5608940" y="181400"/>
                  <a:pt x="4739577" y="334688"/>
                  <a:pt x="4229717" y="225972"/>
                </a:cubicBezTo>
                <a:cubicBezTo>
                  <a:pt x="3703546" y="217152"/>
                  <a:pt x="3450658" y="-33453"/>
                  <a:pt x="2898628" y="6053"/>
                </a:cubicBezTo>
                <a:cubicBezTo>
                  <a:pt x="2461064" y="32299"/>
                  <a:pt x="1523876" y="241835"/>
                  <a:pt x="1185575" y="503765"/>
                </a:cubicBezTo>
                <a:cubicBezTo>
                  <a:pt x="809100" y="736696"/>
                  <a:pt x="588735" y="1015880"/>
                  <a:pt x="398497" y="1348716"/>
                </a:cubicBezTo>
                <a:cubicBezTo>
                  <a:pt x="222285" y="1640827"/>
                  <a:pt x="-150501" y="2119311"/>
                  <a:pt x="16532" y="2552484"/>
                </a:cubicBezTo>
                <a:cubicBezTo>
                  <a:pt x="46761" y="3000565"/>
                  <a:pt x="258608" y="3859906"/>
                  <a:pt x="919358" y="4010894"/>
                </a:cubicBezTo>
                <a:cubicBezTo>
                  <a:pt x="1539114" y="4120591"/>
                  <a:pt x="3019685" y="3392801"/>
                  <a:pt x="3905626" y="3385861"/>
                </a:cubicBezTo>
                <a:cubicBezTo>
                  <a:pt x="4766822" y="3341376"/>
                  <a:pt x="5604649" y="3975324"/>
                  <a:pt x="6151114" y="3964595"/>
                </a:cubicBezTo>
                <a:cubicBezTo>
                  <a:pt x="6664891" y="3942528"/>
                  <a:pt x="7312156" y="3548824"/>
                  <a:pt x="7435904" y="3038620"/>
                </a:cubicBezTo>
                <a:cubicBezTo>
                  <a:pt x="7606816" y="2639138"/>
                  <a:pt x="7519099" y="1567671"/>
                  <a:pt x="7447479" y="1105648"/>
                </a:cubicBezTo>
                <a:cubicBezTo>
                  <a:pt x="7338617" y="609704"/>
                  <a:pt x="7287614" y="401983"/>
                  <a:pt x="7053940" y="237547"/>
                </a:cubicBezTo>
                <a:close/>
              </a:path>
            </a:pathLst>
          </a:custGeom>
          <a:solidFill>
            <a:srgbClr val="FFFFFF">
              <a:alpha val="30980"/>
            </a:srgbClr>
          </a:solidFill>
          <a:ln w="38100">
            <a:solidFill>
              <a:schemeClr val="bg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3438592488">
                  <a:custGeom>
                    <a:avLst/>
                    <a:gdLst>
                      <a:gd name="connsiteX0" fmla="*/ 7053940 w 7552768"/>
                      <a:gd name="connsiteY0" fmla="*/ 237547 h 4027922"/>
                      <a:gd name="connsiteX1" fmla="*/ 6046942 w 7552768"/>
                      <a:gd name="connsiteY1" fmla="*/ 202823 h 4027922"/>
                      <a:gd name="connsiteX2" fmla="*/ 4229717 w 7552768"/>
                      <a:gd name="connsiteY2" fmla="*/ 225972 h 4027922"/>
                      <a:gd name="connsiteX3" fmla="*/ 2898628 w 7552768"/>
                      <a:gd name="connsiteY3" fmla="*/ 6053 h 4027922"/>
                      <a:gd name="connsiteX4" fmla="*/ 1185575 w 7552768"/>
                      <a:gd name="connsiteY4" fmla="*/ 503765 h 4027922"/>
                      <a:gd name="connsiteX5" fmla="*/ 398497 w 7552768"/>
                      <a:gd name="connsiteY5" fmla="*/ 1348716 h 4027922"/>
                      <a:gd name="connsiteX6" fmla="*/ 16532 w 7552768"/>
                      <a:gd name="connsiteY6" fmla="*/ 2552484 h 4027922"/>
                      <a:gd name="connsiteX7" fmla="*/ 919358 w 7552768"/>
                      <a:gd name="connsiteY7" fmla="*/ 4010894 h 4027922"/>
                      <a:gd name="connsiteX8" fmla="*/ 3905626 w 7552768"/>
                      <a:gd name="connsiteY8" fmla="*/ 3385861 h 4027922"/>
                      <a:gd name="connsiteX9" fmla="*/ 6151114 w 7552768"/>
                      <a:gd name="connsiteY9" fmla="*/ 3964595 h 4027922"/>
                      <a:gd name="connsiteX10" fmla="*/ 7435904 w 7552768"/>
                      <a:gd name="connsiteY10" fmla="*/ 3038620 h 4027922"/>
                      <a:gd name="connsiteX11" fmla="*/ 7447479 w 7552768"/>
                      <a:gd name="connsiteY11" fmla="*/ 1105648 h 4027922"/>
                      <a:gd name="connsiteX12" fmla="*/ 7053940 w 7552768"/>
                      <a:gd name="connsiteY12" fmla="*/ 237547 h 40279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552768" h="4027922">
                        <a:moveTo>
                          <a:pt x="7053940" y="237547"/>
                        </a:moveTo>
                        <a:cubicBezTo>
                          <a:pt x="6820517" y="87076"/>
                          <a:pt x="6046942" y="202823"/>
                          <a:pt x="6046942" y="202823"/>
                        </a:cubicBezTo>
                        <a:cubicBezTo>
                          <a:pt x="5576238" y="200894"/>
                          <a:pt x="4754436" y="258767"/>
                          <a:pt x="4229717" y="225972"/>
                        </a:cubicBezTo>
                        <a:cubicBezTo>
                          <a:pt x="3704998" y="193177"/>
                          <a:pt x="3405985" y="-40246"/>
                          <a:pt x="2898628" y="6053"/>
                        </a:cubicBezTo>
                        <a:cubicBezTo>
                          <a:pt x="2391271" y="52352"/>
                          <a:pt x="1602263" y="279988"/>
                          <a:pt x="1185575" y="503765"/>
                        </a:cubicBezTo>
                        <a:cubicBezTo>
                          <a:pt x="768887" y="727542"/>
                          <a:pt x="593337" y="1007263"/>
                          <a:pt x="398497" y="1348716"/>
                        </a:cubicBezTo>
                        <a:cubicBezTo>
                          <a:pt x="203657" y="1690169"/>
                          <a:pt x="-70278" y="2108788"/>
                          <a:pt x="16532" y="2552484"/>
                        </a:cubicBezTo>
                        <a:cubicBezTo>
                          <a:pt x="103342" y="2996180"/>
                          <a:pt x="271176" y="3871998"/>
                          <a:pt x="919358" y="4010894"/>
                        </a:cubicBezTo>
                        <a:cubicBezTo>
                          <a:pt x="1567540" y="4149790"/>
                          <a:pt x="3033667" y="3393578"/>
                          <a:pt x="3905626" y="3385861"/>
                        </a:cubicBezTo>
                        <a:cubicBezTo>
                          <a:pt x="4777585" y="3378145"/>
                          <a:pt x="5562734" y="4022468"/>
                          <a:pt x="6151114" y="3964595"/>
                        </a:cubicBezTo>
                        <a:cubicBezTo>
                          <a:pt x="6739494" y="3906722"/>
                          <a:pt x="7219843" y="3515111"/>
                          <a:pt x="7435904" y="3038620"/>
                        </a:cubicBezTo>
                        <a:cubicBezTo>
                          <a:pt x="7651965" y="2562129"/>
                          <a:pt x="7514998" y="1572494"/>
                          <a:pt x="7447479" y="1105648"/>
                        </a:cubicBezTo>
                        <a:cubicBezTo>
                          <a:pt x="7379960" y="638803"/>
                          <a:pt x="7287363" y="388018"/>
                          <a:pt x="7053940" y="237547"/>
                        </a:cubicBez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DEBE216-B410-8833-A135-D1EFDFA590A7}"/>
              </a:ext>
            </a:extLst>
          </p:cNvPr>
          <p:cNvSpPr/>
          <p:nvPr/>
        </p:nvSpPr>
        <p:spPr>
          <a:xfrm>
            <a:off x="103545" y="1545504"/>
            <a:ext cx="7852706" cy="4186349"/>
          </a:xfrm>
          <a:custGeom>
            <a:avLst/>
            <a:gdLst>
              <a:gd name="connsiteX0" fmla="*/ 683533 w 7852706"/>
              <a:gd name="connsiteY0" fmla="*/ 5504 h 4186349"/>
              <a:gd name="connsiteX1" fmla="*/ 232121 w 7852706"/>
              <a:gd name="connsiteY1" fmla="*/ 352744 h 4186349"/>
              <a:gd name="connsiteX2" fmla="*/ 627 w 7852706"/>
              <a:gd name="connsiteY2" fmla="*/ 1487063 h 4186349"/>
              <a:gd name="connsiteX3" fmla="*/ 208971 w 7852706"/>
              <a:gd name="connsiteY3" fmla="*/ 3107519 h 4186349"/>
              <a:gd name="connsiteX4" fmla="*/ 1227544 w 7852706"/>
              <a:gd name="connsiteY4" fmla="*/ 3686253 h 4186349"/>
              <a:gd name="connsiteX5" fmla="*/ 3600354 w 7852706"/>
              <a:gd name="connsiteY5" fmla="*/ 4183964 h 4186349"/>
              <a:gd name="connsiteX6" fmla="*/ 5926865 w 7852706"/>
              <a:gd name="connsiteY6" fmla="*/ 3477909 h 4186349"/>
              <a:gd name="connsiteX7" fmla="*/ 7755665 w 7852706"/>
              <a:gd name="connsiteY7" fmla="*/ 3119093 h 4186349"/>
              <a:gd name="connsiteX8" fmla="*/ 7512597 w 7852706"/>
              <a:gd name="connsiteY8" fmla="*/ 1544937 h 4186349"/>
              <a:gd name="connsiteX9" fmla="*/ 6760242 w 7852706"/>
              <a:gd name="connsiteY9" fmla="*/ 213848 h 4186349"/>
              <a:gd name="connsiteX10" fmla="*/ 5359706 w 7852706"/>
              <a:gd name="connsiteY10" fmla="*/ 28653 h 4186349"/>
              <a:gd name="connsiteX11" fmla="*/ 2222966 w 7852706"/>
              <a:gd name="connsiteY11" fmla="*/ 132825 h 4186349"/>
              <a:gd name="connsiteX12" fmla="*/ 683533 w 7852706"/>
              <a:gd name="connsiteY12" fmla="*/ 5504 h 4186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852706" h="4186349">
                <a:moveTo>
                  <a:pt x="683533" y="5504"/>
                </a:moveTo>
                <a:cubicBezTo>
                  <a:pt x="351725" y="42157"/>
                  <a:pt x="345939" y="105818"/>
                  <a:pt x="232121" y="352744"/>
                </a:cubicBezTo>
                <a:cubicBezTo>
                  <a:pt x="118303" y="599671"/>
                  <a:pt x="4485" y="1027934"/>
                  <a:pt x="627" y="1487063"/>
                </a:cubicBezTo>
                <a:cubicBezTo>
                  <a:pt x="-3231" y="1946192"/>
                  <a:pt x="4485" y="2740987"/>
                  <a:pt x="208971" y="3107519"/>
                </a:cubicBezTo>
                <a:cubicBezTo>
                  <a:pt x="413457" y="3474051"/>
                  <a:pt x="662314" y="3506846"/>
                  <a:pt x="1227544" y="3686253"/>
                </a:cubicBezTo>
                <a:cubicBezTo>
                  <a:pt x="1792774" y="3865660"/>
                  <a:pt x="2817134" y="4218688"/>
                  <a:pt x="3600354" y="4183964"/>
                </a:cubicBezTo>
                <a:cubicBezTo>
                  <a:pt x="4383574" y="4149240"/>
                  <a:pt x="5234313" y="3655388"/>
                  <a:pt x="5926865" y="3477909"/>
                </a:cubicBezTo>
                <a:cubicBezTo>
                  <a:pt x="6619417" y="3300431"/>
                  <a:pt x="7491376" y="3441255"/>
                  <a:pt x="7755665" y="3119093"/>
                </a:cubicBezTo>
                <a:cubicBezTo>
                  <a:pt x="8019954" y="2796931"/>
                  <a:pt x="7678501" y="2029145"/>
                  <a:pt x="7512597" y="1544937"/>
                </a:cubicBezTo>
                <a:cubicBezTo>
                  <a:pt x="7346693" y="1060730"/>
                  <a:pt x="7119057" y="466562"/>
                  <a:pt x="6760242" y="213848"/>
                </a:cubicBezTo>
                <a:cubicBezTo>
                  <a:pt x="6401427" y="-38866"/>
                  <a:pt x="6115919" y="42157"/>
                  <a:pt x="5359706" y="28653"/>
                </a:cubicBezTo>
                <a:cubicBezTo>
                  <a:pt x="4603493" y="15149"/>
                  <a:pt x="3004257" y="138612"/>
                  <a:pt x="2222966" y="132825"/>
                </a:cubicBezTo>
                <a:cubicBezTo>
                  <a:pt x="1441675" y="127038"/>
                  <a:pt x="1015341" y="-31149"/>
                  <a:pt x="683533" y="5504"/>
                </a:cubicBezTo>
                <a:close/>
              </a:path>
            </a:pathLst>
          </a:custGeom>
          <a:solidFill>
            <a:schemeClr val="tx2">
              <a:lumMod val="75000"/>
              <a:alpha val="30980"/>
            </a:schemeClr>
          </a:solidFill>
          <a:ln w="38100">
            <a:solidFill>
              <a:schemeClr val="tx2">
                <a:lumMod val="25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A95E4F9-C191-C73A-6C39-F2D02C3F957F}"/>
              </a:ext>
            </a:extLst>
          </p:cNvPr>
          <p:cNvSpPr/>
          <p:nvPr/>
        </p:nvSpPr>
        <p:spPr>
          <a:xfrm>
            <a:off x="358281" y="2366818"/>
            <a:ext cx="2068945" cy="2124364"/>
          </a:xfrm>
          <a:prstGeom prst="ellipse">
            <a:avLst/>
          </a:prstGeom>
          <a:solidFill>
            <a:schemeClr val="tx2"/>
          </a:solidFill>
          <a:ln w="2024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BD6B1CD-8642-DFF9-2E6A-9F9655458784}"/>
              </a:ext>
            </a:extLst>
          </p:cNvPr>
          <p:cNvSpPr/>
          <p:nvPr/>
        </p:nvSpPr>
        <p:spPr>
          <a:xfrm>
            <a:off x="10123055" y="2454563"/>
            <a:ext cx="2068945" cy="2124364"/>
          </a:xfrm>
          <a:prstGeom prst="ellipse">
            <a:avLst/>
          </a:prstGeom>
          <a:solidFill>
            <a:schemeClr val="tx2">
              <a:lumMod val="25000"/>
            </a:schemeClr>
          </a:solidFill>
          <a:ln w="2024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Female Profile with solid fill">
            <a:extLst>
              <a:ext uri="{FF2B5EF4-FFF2-40B4-BE49-F238E27FC236}">
                <a16:creationId xmlns:a16="http://schemas.microsoft.com/office/drawing/2014/main" id="{E2854444-B8DA-CB30-58C9-C7281C1865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83090" y="2542309"/>
            <a:ext cx="1948873" cy="1948873"/>
          </a:xfrm>
          <a:prstGeom prst="rect">
            <a:avLst/>
          </a:prstGeom>
        </p:spPr>
      </p:pic>
      <p:pic>
        <p:nvPicPr>
          <p:cNvPr id="8" name="Graphic 7" descr="School boy with solid fill">
            <a:extLst>
              <a:ext uri="{FF2B5EF4-FFF2-40B4-BE49-F238E27FC236}">
                <a16:creationId xmlns:a16="http://schemas.microsoft.com/office/drawing/2014/main" id="{AA81D60B-215B-AAB9-1A5C-35DA43490C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8317" y="2454564"/>
            <a:ext cx="1948872" cy="1948872"/>
          </a:xfrm>
          <a:prstGeom prst="rect">
            <a:avLst/>
          </a:prstGeom>
        </p:spPr>
      </p:pic>
      <p:sp>
        <p:nvSpPr>
          <p:cNvPr id="11" name="Google Shape;262;p7">
            <a:extLst>
              <a:ext uri="{FF2B5EF4-FFF2-40B4-BE49-F238E27FC236}">
                <a16:creationId xmlns:a16="http://schemas.microsoft.com/office/drawing/2014/main" id="{4196B9F0-08B2-20C9-5A65-6206860900C0}"/>
              </a:ext>
            </a:extLst>
          </p:cNvPr>
          <p:cNvSpPr txBox="1"/>
          <p:nvPr/>
        </p:nvSpPr>
        <p:spPr>
          <a:xfrm>
            <a:off x="10193206" y="1944500"/>
            <a:ext cx="193875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USER</a:t>
            </a:r>
            <a:endParaRPr sz="3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62;p7">
            <a:extLst>
              <a:ext uri="{FF2B5EF4-FFF2-40B4-BE49-F238E27FC236}">
                <a16:creationId xmlns:a16="http://schemas.microsoft.com/office/drawing/2014/main" id="{B6C73E2C-D8F2-2CA6-C535-59954892A9F7}"/>
              </a:ext>
            </a:extLst>
          </p:cNvPr>
          <p:cNvSpPr txBox="1"/>
          <p:nvPr/>
        </p:nvSpPr>
        <p:spPr>
          <a:xfrm>
            <a:off x="358280" y="1856754"/>
            <a:ext cx="2068945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2">
                    <a:lumMod val="10000"/>
                  </a:schemeClr>
                </a:solidFill>
                <a:latin typeface="Barlow"/>
                <a:ea typeface="Barlow"/>
                <a:cs typeface="Barlow"/>
                <a:sym typeface="Barlow"/>
              </a:rPr>
              <a:t>DESIGNER</a:t>
            </a:r>
            <a:endParaRPr sz="3200" b="1" dirty="0">
              <a:solidFill>
                <a:schemeClr val="tx2">
                  <a:lumMod val="1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262;p7">
            <a:extLst>
              <a:ext uri="{FF2B5EF4-FFF2-40B4-BE49-F238E27FC236}">
                <a16:creationId xmlns:a16="http://schemas.microsoft.com/office/drawing/2014/main" id="{DEF8EDA1-6017-797C-6626-A95018ACA944}"/>
              </a:ext>
            </a:extLst>
          </p:cNvPr>
          <p:cNvSpPr txBox="1"/>
          <p:nvPr/>
        </p:nvSpPr>
        <p:spPr>
          <a:xfrm>
            <a:off x="10917944" y="719865"/>
            <a:ext cx="127405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tx2">
                    <a:lumMod val="10000"/>
                  </a:schemeClr>
                </a:solidFill>
                <a:latin typeface="Barlow"/>
                <a:ea typeface="Calibri"/>
                <a:cs typeface="Calibri"/>
                <a:sym typeface="Barlow"/>
              </a:rPr>
              <a:t>The </a:t>
            </a:r>
            <a:r>
              <a:rPr lang="en-US" sz="1800" b="1" i="1" dirty="0">
                <a:solidFill>
                  <a:schemeClr val="tx2">
                    <a:lumMod val="10000"/>
                  </a:schemeClr>
                </a:solidFill>
                <a:latin typeface="Barlow"/>
                <a:ea typeface="Calibri"/>
                <a:cs typeface="Calibri"/>
                <a:sym typeface="Barlow"/>
              </a:rPr>
              <a:t>Sea of Mysteries</a:t>
            </a:r>
            <a:endParaRPr sz="1800" b="1" i="1" dirty="0">
              <a:solidFill>
                <a:schemeClr val="tx2">
                  <a:lumMod val="1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262;p7">
            <a:extLst>
              <a:ext uri="{FF2B5EF4-FFF2-40B4-BE49-F238E27FC236}">
                <a16:creationId xmlns:a16="http://schemas.microsoft.com/office/drawing/2014/main" id="{469DB8C3-64CB-D3DD-88C7-6547BA93EBF2}"/>
              </a:ext>
            </a:extLst>
          </p:cNvPr>
          <p:cNvSpPr txBox="1"/>
          <p:nvPr/>
        </p:nvSpPr>
        <p:spPr>
          <a:xfrm>
            <a:off x="103890" y="5699868"/>
            <a:ext cx="193875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bg1"/>
                </a:solidFill>
                <a:latin typeface="Barlow"/>
                <a:ea typeface="Calibri"/>
                <a:cs typeface="Calibri"/>
                <a:sym typeface="Barlow"/>
              </a:rPr>
              <a:t>The </a:t>
            </a:r>
            <a:r>
              <a:rPr lang="en-US" sz="1800" b="1" i="1" dirty="0">
                <a:solidFill>
                  <a:schemeClr val="bg1"/>
                </a:solidFill>
                <a:latin typeface="Barlow"/>
                <a:ea typeface="Calibri"/>
                <a:cs typeface="Calibri"/>
                <a:sym typeface="Barlow"/>
              </a:rPr>
              <a:t>Island of Knowledge</a:t>
            </a:r>
            <a:endParaRPr sz="1800" b="1" i="1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262;p7">
            <a:extLst>
              <a:ext uri="{FF2B5EF4-FFF2-40B4-BE49-F238E27FC236}">
                <a16:creationId xmlns:a16="http://schemas.microsoft.com/office/drawing/2014/main" id="{89DD2474-4972-0716-7D5F-5F631D069FB5}"/>
              </a:ext>
            </a:extLst>
          </p:cNvPr>
          <p:cNvSpPr txBox="1"/>
          <p:nvPr/>
        </p:nvSpPr>
        <p:spPr>
          <a:xfrm>
            <a:off x="5408617" y="4080291"/>
            <a:ext cx="168975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accent2"/>
                </a:solidFill>
                <a:latin typeface="Barlow"/>
                <a:ea typeface="Calibri"/>
                <a:cs typeface="Calibri"/>
                <a:sym typeface="Barlow"/>
              </a:rPr>
              <a:t>The </a:t>
            </a:r>
            <a:r>
              <a:rPr lang="en-US" sz="1800" b="1" i="1" dirty="0">
                <a:solidFill>
                  <a:schemeClr val="accent2"/>
                </a:solidFill>
                <a:latin typeface="Barlow"/>
                <a:ea typeface="Calibri"/>
                <a:cs typeface="Calibri"/>
                <a:sym typeface="Barlow"/>
              </a:rPr>
              <a:t>Shoreline 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chemeClr val="accent2"/>
                </a:solidFill>
                <a:latin typeface="Barlow"/>
                <a:ea typeface="Calibri"/>
                <a:cs typeface="Calibri"/>
                <a:sym typeface="Barlow"/>
              </a:rPr>
              <a:t>of Wonder</a:t>
            </a:r>
            <a:endParaRPr sz="1800" b="1" i="1"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262;p7">
            <a:extLst>
              <a:ext uri="{FF2B5EF4-FFF2-40B4-BE49-F238E27FC236}">
                <a16:creationId xmlns:a16="http://schemas.microsoft.com/office/drawing/2014/main" id="{094D2B3B-69EF-1FA4-5AFA-26ED4E55EF64}"/>
              </a:ext>
            </a:extLst>
          </p:cNvPr>
          <p:cNvSpPr txBox="1"/>
          <p:nvPr/>
        </p:nvSpPr>
        <p:spPr>
          <a:xfrm>
            <a:off x="4734196" y="3006161"/>
            <a:ext cx="3108048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2">
                    <a:lumMod val="10000"/>
                  </a:schemeClr>
                </a:solidFill>
                <a:latin typeface="Barlow"/>
                <a:ea typeface="Barlow"/>
                <a:cs typeface="Barlow"/>
                <a:sym typeface="Barlow"/>
              </a:rPr>
              <a:t>DATA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2">
                    <a:lumMod val="10000"/>
                  </a:schemeClr>
                </a:solidFill>
                <a:latin typeface="Barlow"/>
                <a:ea typeface="Calibri"/>
                <a:cs typeface="Calibri"/>
                <a:sym typeface="Barlow"/>
              </a:rPr>
              <a:t>VISUALIZATION</a:t>
            </a:r>
            <a:endParaRPr sz="3200" b="1" dirty="0">
              <a:solidFill>
                <a:schemeClr val="tx2">
                  <a:lumMod val="1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Left-Right Arrow 4">
            <a:extLst>
              <a:ext uri="{FF2B5EF4-FFF2-40B4-BE49-F238E27FC236}">
                <a16:creationId xmlns:a16="http://schemas.microsoft.com/office/drawing/2014/main" id="{98D56D92-7118-5409-EC16-74A9F089E8BC}"/>
              </a:ext>
            </a:extLst>
          </p:cNvPr>
          <p:cNvSpPr/>
          <p:nvPr/>
        </p:nvSpPr>
        <p:spPr>
          <a:xfrm>
            <a:off x="7867554" y="3098939"/>
            <a:ext cx="2018865" cy="868650"/>
          </a:xfrm>
          <a:prstGeom prst="leftRightArrow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DECODING</a:t>
            </a:r>
          </a:p>
        </p:txBody>
      </p:sp>
      <p:sp>
        <p:nvSpPr>
          <p:cNvPr id="7" name="Left-Right Arrow 6">
            <a:extLst>
              <a:ext uri="{FF2B5EF4-FFF2-40B4-BE49-F238E27FC236}">
                <a16:creationId xmlns:a16="http://schemas.microsoft.com/office/drawing/2014/main" id="{42C39342-76C0-5C0B-785E-D54EDC8745A2}"/>
              </a:ext>
            </a:extLst>
          </p:cNvPr>
          <p:cNvSpPr/>
          <p:nvPr/>
        </p:nvSpPr>
        <p:spPr>
          <a:xfrm>
            <a:off x="2692816" y="3082420"/>
            <a:ext cx="2018865" cy="868650"/>
          </a:xfrm>
          <a:prstGeom prst="leftRightArrow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ENCODING</a:t>
            </a:r>
          </a:p>
        </p:txBody>
      </p:sp>
      <p:sp>
        <p:nvSpPr>
          <p:cNvPr id="19" name="Google Shape;262;p7">
            <a:extLst>
              <a:ext uri="{FF2B5EF4-FFF2-40B4-BE49-F238E27FC236}">
                <a16:creationId xmlns:a16="http://schemas.microsoft.com/office/drawing/2014/main" id="{D52D4933-462A-D32E-1174-D3DFCB7DDAE8}"/>
              </a:ext>
            </a:extLst>
          </p:cNvPr>
          <p:cNvSpPr txBox="1"/>
          <p:nvPr/>
        </p:nvSpPr>
        <p:spPr>
          <a:xfrm>
            <a:off x="7739047" y="2529235"/>
            <a:ext cx="226569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tx2">
                    <a:lumMod val="10000"/>
                  </a:schemeClr>
                </a:solidFill>
                <a:latin typeface="Barlow"/>
                <a:ea typeface="Calibri"/>
                <a:cs typeface="Calibri"/>
                <a:sym typeface="Barlow"/>
              </a:rPr>
              <a:t>Graphical Perception</a:t>
            </a:r>
            <a:endParaRPr sz="1800" b="1" i="1" dirty="0">
              <a:solidFill>
                <a:schemeClr val="tx2">
                  <a:lumMod val="1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62;p7">
            <a:extLst>
              <a:ext uri="{FF2B5EF4-FFF2-40B4-BE49-F238E27FC236}">
                <a16:creationId xmlns:a16="http://schemas.microsoft.com/office/drawing/2014/main" id="{02761434-4520-0B52-54C3-8A9DDA410B7F}"/>
              </a:ext>
            </a:extLst>
          </p:cNvPr>
          <p:cNvSpPr txBox="1"/>
          <p:nvPr/>
        </p:nvSpPr>
        <p:spPr>
          <a:xfrm>
            <a:off x="2911003" y="2542309"/>
            <a:ext cx="1704875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chemeClr val="tx2">
                    <a:lumMod val="10000"/>
                  </a:schemeClr>
                </a:solidFill>
                <a:latin typeface="Barlow"/>
                <a:ea typeface="Calibri"/>
                <a:cs typeface="Calibri"/>
                <a:sym typeface="Barlow"/>
              </a:rPr>
              <a:t>Mental imagery</a:t>
            </a:r>
            <a:endParaRPr sz="1800" b="1" i="1" dirty="0">
              <a:solidFill>
                <a:schemeClr val="tx2">
                  <a:lumMod val="1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46346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/>
          <p:nvPr/>
        </p:nvSpPr>
        <p:spPr>
          <a:xfrm>
            <a:off x="2679134" y="1306295"/>
            <a:ext cx="6835127" cy="424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“The abundance of evidence that mental imagery can be depictive [i.e., </a:t>
            </a:r>
            <a:r>
              <a:rPr lang="en-US" sz="3600" b="1" dirty="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picture-like</a:t>
            </a:r>
            <a:r>
              <a:rPr lang="en-US" sz="36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] while still involving semantic information [i.e., </a:t>
            </a:r>
            <a:r>
              <a:rPr lang="en-US" sz="3600" b="1" dirty="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language-like</a:t>
            </a:r>
            <a:r>
              <a:rPr lang="en-US" sz="36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] is now overwhelming.” 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— Joel Pearson, </a:t>
            </a:r>
            <a:r>
              <a:rPr lang="en-US" sz="1800" i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The human imagination: the cognitive neuroscience of visual mental imagery. </a:t>
            </a:r>
            <a:endParaRPr sz="1800" i="1" dirty="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45D8B0-9C8B-4FF8-FD74-63DB4B53358B}"/>
              </a:ext>
            </a:extLst>
          </p:cNvPr>
          <p:cNvSpPr txBox="1"/>
          <p:nvPr/>
        </p:nvSpPr>
        <p:spPr>
          <a:xfrm>
            <a:off x="2677739" y="5551705"/>
            <a:ext cx="6094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Nature Reviews  | 2019 | https://</a:t>
            </a:r>
            <a:r>
              <a:rPr lang="en-US" sz="1400" dirty="0" err="1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doi.org</a:t>
            </a:r>
            <a:r>
              <a:rPr lang="en-US" sz="14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/10.1038/ s41583-019-0202-9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731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7827314"/>
      </p:ext>
    </p:extLst>
  </p:cSld>
  <p:clrMapOvr>
    <a:masterClrMapping/>
  </p:clrMapOvr>
</p:sld>
</file>

<file path=ppt/theme/theme1.xml><?xml version="1.0" encoding="utf-8"?>
<a:theme xmlns:a="http://schemas.openxmlformats.org/drawingml/2006/main" name="LiminalTheme2022">
  <a:themeElements>
    <a:clrScheme name="Liminal">
      <a:dk1>
        <a:srgbClr val="000000"/>
      </a:dk1>
      <a:lt1>
        <a:srgbClr val="FFFFFF"/>
      </a:lt1>
      <a:dk2>
        <a:srgbClr val="0D303A"/>
      </a:dk2>
      <a:lt2>
        <a:srgbClr val="FEFFFF"/>
      </a:lt2>
      <a:accent1>
        <a:srgbClr val="9DCCC5"/>
      </a:accent1>
      <a:accent2>
        <a:srgbClr val="3A707F"/>
      </a:accent2>
      <a:accent3>
        <a:srgbClr val="FF9D7F"/>
      </a:accent3>
      <a:accent4>
        <a:srgbClr val="F75748"/>
      </a:accent4>
      <a:accent5>
        <a:srgbClr val="002E3A"/>
      </a:accent5>
      <a:accent6>
        <a:srgbClr val="FFD478"/>
      </a:accent6>
      <a:hlink>
        <a:srgbClr val="66CCBE"/>
      </a:hlink>
      <a:folHlink>
        <a:srgbClr val="002E3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208</Words>
  <Application>Microsoft Macintosh PowerPoint</Application>
  <PresentationFormat>Widescreen</PresentationFormat>
  <Paragraphs>62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Montserrat ExtraLight</vt:lpstr>
      <vt:lpstr>Arial</vt:lpstr>
      <vt:lpstr>Montserrat</vt:lpstr>
      <vt:lpstr>Barlow</vt:lpstr>
      <vt:lpstr>LiminalTheme2022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Liz Neeley</dc:creator>
  <cp:lastModifiedBy>Guerrero-Bolano, Francisco J</cp:lastModifiedBy>
  <cp:revision>2</cp:revision>
  <dcterms:created xsi:type="dcterms:W3CDTF">2022-06-07T13:31:48Z</dcterms:created>
  <dcterms:modified xsi:type="dcterms:W3CDTF">2022-11-03T14:00:44Z</dcterms:modified>
</cp:coreProperties>
</file>